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3" r:id="rId2"/>
    <p:sldId id="271" r:id="rId3"/>
    <p:sldId id="265" r:id="rId4"/>
    <p:sldId id="272" r:id="rId5"/>
    <p:sldId id="266" r:id="rId6"/>
    <p:sldId id="273" r:id="rId7"/>
    <p:sldId id="267" r:id="rId8"/>
    <p:sldId id="274" r:id="rId9"/>
    <p:sldId id="275" r:id="rId10"/>
    <p:sldId id="276" r:id="rId11"/>
    <p:sldId id="264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2A0"/>
    <a:srgbClr val="BFF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1235" autoAdjust="0"/>
  </p:normalViewPr>
  <p:slideViewPr>
    <p:cSldViewPr snapToGrid="0">
      <p:cViewPr varScale="1">
        <p:scale>
          <a:sx n="110" d="100"/>
          <a:sy n="110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CCA6E-239E-4688-8A1B-6AEB25B2C193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0C976-69FE-480F-A5DE-21BB1A64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5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Strongest relationships between environmental variables (a-f) Fish Shannon Diversity, (</a:t>
            </a:r>
            <a:r>
              <a:rPr lang="en-US" dirty="0" err="1"/>
              <a:t>h,i</a:t>
            </a:r>
            <a:r>
              <a:rPr lang="en-US" dirty="0"/>
              <a:t>) Fish Rarified Richness, (f) Invertebrate Shannon Diversity, (j-l) Annual Precipitation. Fish diversity increases with increasing precipitation and Forested Riparian. Fish diversity decreases as NH4+ increases. Invertebrate diversity decreases as Low Flow (LFPP) increases. Conductivity, Surface Runoff, and Potential Evapotranspiration covary with precipitation and fish diversity.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52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NMDS of Invertebrate communities. Sites are grouped by precipitation regime; Semi-Arid (yellow), Mesic (green), and Sub-Humid (blue). Arrows indicate the strongest fitted environmental variables (</a:t>
            </a:r>
            <a:r>
              <a:rPr lang="en-US" i="1" dirty="0"/>
              <a:t>p</a:t>
            </a:r>
            <a:r>
              <a:rPr lang="en-US" i="0" dirty="0"/>
              <a:t>-value &lt; 0.1) with length and direction corresponding to explanatory power. Semi-arid communities are dominated by snails (</a:t>
            </a:r>
            <a:r>
              <a:rPr lang="en-US" i="1" dirty="0" err="1"/>
              <a:t>Gastropoda</a:t>
            </a:r>
            <a:r>
              <a:rPr lang="en-US" i="0" dirty="0"/>
              <a:t>). Mesic communities contain a mixture of mayfly (</a:t>
            </a:r>
            <a:r>
              <a:rPr lang="en-US" i="1" dirty="0"/>
              <a:t>Ephemeroptera</a:t>
            </a:r>
            <a:r>
              <a:rPr lang="en-US" i="0" dirty="0"/>
              <a:t>), caddisfly (</a:t>
            </a:r>
            <a:r>
              <a:rPr lang="en-US" i="1" dirty="0" err="1"/>
              <a:t>Trichoptera</a:t>
            </a:r>
            <a:r>
              <a:rPr lang="en-US" i="0" dirty="0"/>
              <a:t>), true-bug (</a:t>
            </a:r>
            <a:r>
              <a:rPr lang="en-US" i="1" dirty="0"/>
              <a:t>Hemiptera</a:t>
            </a:r>
            <a:r>
              <a:rPr lang="en-US" i="0" dirty="0"/>
              <a:t>), and beetle (</a:t>
            </a:r>
            <a:r>
              <a:rPr lang="en-US" i="1" dirty="0"/>
              <a:t>Coleoptera</a:t>
            </a:r>
            <a:r>
              <a:rPr lang="en-US" i="0" dirty="0"/>
              <a:t>) taxa. Sub-Humid communities contain different species of mayfly, caddisfly, true-bug, and beetle, but uniquely contain shrimp (Crustacea) and dragonfly (</a:t>
            </a:r>
            <a:r>
              <a:rPr lang="en-US" i="1" dirty="0"/>
              <a:t>Odonata</a:t>
            </a:r>
            <a:r>
              <a:rPr lang="en-US" i="0" dirty="0"/>
              <a:t>) taxa. Relative Humidity and Low Flow % correlate strongly with the axis on which community groupings </a:t>
            </a:r>
            <a:r>
              <a:rPr lang="en-US" i="0" dirty="0" err="1"/>
              <a:t>seperate</a:t>
            </a:r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56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NMDS of fish communities. Sites are grouped by precipitation regime; Semi-Arid (yellow), Mesic (green), and Sub-Humid (blue). Arrows indicate the strongest fitted environmental variables (</a:t>
            </a:r>
            <a:r>
              <a:rPr lang="en-US" i="1" dirty="0"/>
              <a:t>p</a:t>
            </a:r>
            <a:r>
              <a:rPr lang="en-US" i="0" dirty="0"/>
              <a:t>-value &lt; 0.1) with length and direction corresponding to explanatory power. Semi-arid communities are dominated by livebearers (</a:t>
            </a:r>
            <a:r>
              <a:rPr lang="en-US" i="1" dirty="0" err="1"/>
              <a:t>Poecilidae</a:t>
            </a:r>
            <a:r>
              <a:rPr lang="en-US" i="0" dirty="0"/>
              <a:t>), Mesic and Sub-Humid communities contain a variety of sunfish (</a:t>
            </a:r>
            <a:r>
              <a:rPr lang="en-US" i="1" dirty="0"/>
              <a:t>Centrarchidae</a:t>
            </a:r>
            <a:r>
              <a:rPr lang="en-US" i="0" dirty="0"/>
              <a:t>), and Sub-Humid communities uniquely contain catfish (</a:t>
            </a:r>
            <a:r>
              <a:rPr lang="en-US" i="1" dirty="0" err="1"/>
              <a:t>Ictaluridae</a:t>
            </a:r>
            <a:r>
              <a:rPr lang="en-US" i="0" dirty="0"/>
              <a:t>). Relative Humidity correlates strongly with variation along the NMDS1, on which community grouping separate.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7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Relationships between climate, basin, and local drivers and Annual Precipitation.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0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Relationships between climate, basin, and local drivers and fish community rarified richness (left).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68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Relationships between climate, basin, and local drivers and fish community Shannon diversity.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82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Relationships between climate, basin, and local drivers and Invertebrate community rarified richness (left).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Relationships between climate, basin, and local drivers and Invertebrate community rarified richness (left) or Shannon diversity (right).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Scores for fitted environmental vectors on the fish NMDS.  The direction cosines are the coordinates of the heads of the vectors (NMDS 1, NMDS 2).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64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Scores for fitted environmental vectors on the invertebrate NMDS.  The direction cosines are the coordinates of the heads of the vectors (NMDS 1, NMDS 2).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2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NMDS of Invertebrate communities. Sites are grouped by precipitation regime; Semi-Arid (yellow), Mesic (green), and Sub-Humid (blue). Arrows indicate the strongest fitted environmental variables (</a:t>
            </a:r>
            <a:r>
              <a:rPr lang="en-US" i="1" dirty="0"/>
              <a:t>p</a:t>
            </a:r>
            <a:r>
              <a:rPr lang="en-US" i="0" dirty="0"/>
              <a:t>-value &lt; 0.1) with length and direction corresponding to explanatory power. Semi-arid communities are dominated by snails (</a:t>
            </a:r>
            <a:r>
              <a:rPr lang="en-US" i="1" dirty="0" err="1"/>
              <a:t>Gastropoda</a:t>
            </a:r>
            <a:r>
              <a:rPr lang="en-US" i="0" dirty="0"/>
              <a:t>). Mesic communities contain a mixture of mayfly (</a:t>
            </a:r>
            <a:r>
              <a:rPr lang="en-US" i="1" dirty="0"/>
              <a:t>Ephemeroptera</a:t>
            </a:r>
            <a:r>
              <a:rPr lang="en-US" i="0" dirty="0"/>
              <a:t>), caddisfly (</a:t>
            </a:r>
            <a:r>
              <a:rPr lang="en-US" i="1" dirty="0" err="1"/>
              <a:t>Trichoptera</a:t>
            </a:r>
            <a:r>
              <a:rPr lang="en-US" i="0" dirty="0"/>
              <a:t>), true-bug (</a:t>
            </a:r>
            <a:r>
              <a:rPr lang="en-US" i="1" dirty="0"/>
              <a:t>Hemiptera</a:t>
            </a:r>
            <a:r>
              <a:rPr lang="en-US" i="0" dirty="0"/>
              <a:t>), and beetle (</a:t>
            </a:r>
            <a:r>
              <a:rPr lang="en-US" i="1" dirty="0"/>
              <a:t>Coleoptera</a:t>
            </a:r>
            <a:r>
              <a:rPr lang="en-US" i="0" dirty="0"/>
              <a:t>) taxa. Sub-Humid communities contain different species of mayfly, caddisfly, true-bug, and beetle, but uniquely contain shrimp (Crustacea) and dragonfly (</a:t>
            </a:r>
            <a:r>
              <a:rPr lang="en-US" i="1" dirty="0"/>
              <a:t>Odonata</a:t>
            </a:r>
            <a:r>
              <a:rPr lang="en-US" i="0" dirty="0"/>
              <a:t>) taxa. Relative Humidity and Low Flow % correlate strongly with the axis on which community groupings </a:t>
            </a:r>
            <a:r>
              <a:rPr lang="en-US" i="0" dirty="0" err="1"/>
              <a:t>seperate</a:t>
            </a:r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C976-69FE-480F-A5DE-21BB1A64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5180-553E-4A02-996A-C6134C65B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B2CD7-523B-4016-8945-B0DAD9E4E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E21B3-FAD9-406B-8CBB-3E61CF74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2D289-EC81-4E68-BF30-E764E4559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4642-1778-4F9C-B2F2-32F8362E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44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6286-86F0-4308-9F1C-5D4F78F3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B43C6-4156-47A7-82CD-87F33A277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9859C-C302-4112-8EB6-73C963CC7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0BF21-D046-4A0B-BBD6-185E9E72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0EBE0-7771-472E-9AFE-63ED66E8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0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8C6E5-3886-4847-80BD-4A4512571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8A845-C65D-4108-A794-4F5B7091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35725-9F7B-4804-A563-052D8A00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DF83-866D-4914-9A79-8AC3FF0D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FC19-CC31-40F3-9849-BBCCA60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13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4741-CEE1-4608-88F2-1C267FE8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677D-E8EA-4665-AAE3-A99092626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11F65-5E0B-4411-AB7E-8015A94B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CA2-803D-4185-B905-050C1305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C5A04-FE7E-4180-A934-FB72BF36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9EE6-B5B1-4058-B923-47139E85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44EC3-DA01-4C7F-A0FA-8421E7C0F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7870-4AA1-4ECE-9D6C-8EF6BF9C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08C21-3210-4094-865B-C90019AD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9E40D-0C71-43E7-B048-7C1FA394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5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F2FC-C42F-4DCE-8303-9898807D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0CED8-4FF2-4247-90DE-F39701969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664B9-45FA-455F-B810-476A69A6E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748B4-8C88-439D-9F06-E5A997F7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6E3A5-10B7-4ABF-BFB4-9C419A61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76E07-78B8-409E-813F-243E4107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3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07B3-8CED-4556-A13F-2424A5D3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E4DA3-DCAE-4CF9-9E9D-133DDF8D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5750-57D5-4F10-9C8F-3F03C59CA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56870-EB03-4D80-B84E-6E6459A97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7D991-862F-4132-93B1-DEEDF8B7D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8FC66-5EFF-4839-92F4-6A394D7D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C0752-9F3D-4755-91DE-59E42CE3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76EF4-272D-4CB9-B4F5-42AB73F5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84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5D34-96EF-457D-B3A9-943C5AC3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5106A-A41A-4E97-BCF9-D67F0F48D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221D6-E075-4B73-BB32-9767D80F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FCBF8-95DF-470D-861A-7FE03016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36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86DB5-B0EB-47CB-A6CA-775D4543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9DD08-5A9C-45C5-8BF7-B1E5F8B11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5AB77-FFB1-48F2-86A7-86DF895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12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82BA-BD5B-458B-B6C0-8BCB5652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32B30-784B-4E9E-BCB4-B3839A245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09811-B4B0-4A68-A16C-E62EF562C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46691-F255-48B3-A85A-9EEE452C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3C635-20C1-41BE-B1C0-BCE3FAC7B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D0FBD-E1B8-4B62-927D-AF80B68A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63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07C5-8BA2-4194-976E-C6710F2E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2799B-F4FF-44DC-977C-089008583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C590F-92E5-4E81-9F75-37B59504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3ADD-63AC-4AD3-829C-257AAF3B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7EDBE-4191-4419-87A9-59C1B7BB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B5766-6EA2-40ED-8227-486E7794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2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78AA29-ABE1-4E0E-82DD-68DDE24E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ED2D3-58B6-4433-B8A5-333FC3FEB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762F-8AFA-4F5F-8D67-EA0776398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7E797-2BA1-4FEB-A5F6-6027A95F24E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3694-1DB9-4135-848C-BBD6D85B5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53B30-1DC2-422B-A193-14F5E8590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B238C-AF10-4DA5-A7F6-79B39C429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8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3.png"/><Relationship Id="rId18" Type="http://schemas.microsoft.com/office/2007/relationships/hdphoto" Target="../media/hdphoto4.wdp"/><Relationship Id="rId3" Type="http://schemas.openxmlformats.org/officeDocument/2006/relationships/image" Target="../media/image4.png"/><Relationship Id="rId21" Type="http://schemas.microsoft.com/office/2007/relationships/hdphoto" Target="../media/hdphoto5.wdp"/><Relationship Id="rId7" Type="http://schemas.openxmlformats.org/officeDocument/2006/relationships/image" Target="../media/image8.jpg"/><Relationship Id="rId12" Type="http://schemas.microsoft.com/office/2007/relationships/hdphoto" Target="../media/hdphoto1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6" Type="http://schemas.microsoft.com/office/2007/relationships/hdphoto" Target="../media/hdphoto3.wdp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5" Type="http://schemas.openxmlformats.org/officeDocument/2006/relationships/image" Target="../media/image14.png"/><Relationship Id="rId10" Type="http://schemas.openxmlformats.org/officeDocument/2006/relationships/image" Target="../media/image11.jpeg"/><Relationship Id="rId19" Type="http://schemas.openxmlformats.org/officeDocument/2006/relationships/image" Target="../media/image16.jp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image" Target="../media/image18.png"/><Relationship Id="rId21" Type="http://schemas.microsoft.com/office/2007/relationships/hdphoto" Target="../media/hdphoto9.wdp"/><Relationship Id="rId7" Type="http://schemas.openxmlformats.org/officeDocument/2006/relationships/image" Target="../media/image22.jpg"/><Relationship Id="rId12" Type="http://schemas.microsoft.com/office/2007/relationships/hdphoto" Target="../media/hdphoto6.wdp"/><Relationship Id="rId17" Type="http://schemas.openxmlformats.org/officeDocument/2006/relationships/image" Target="../media/image30.png"/><Relationship Id="rId25" Type="http://schemas.microsoft.com/office/2007/relationships/hdphoto" Target="../media/hdphoto11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gif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11" Type="http://schemas.openxmlformats.org/officeDocument/2006/relationships/image" Target="../media/image26.png"/><Relationship Id="rId24" Type="http://schemas.openxmlformats.org/officeDocument/2006/relationships/image" Target="../media/image34.png"/><Relationship Id="rId5" Type="http://schemas.openxmlformats.org/officeDocument/2006/relationships/image" Target="../media/image20.jpg"/><Relationship Id="rId15" Type="http://schemas.openxmlformats.org/officeDocument/2006/relationships/image" Target="../media/image28.jpg"/><Relationship Id="rId23" Type="http://schemas.microsoft.com/office/2007/relationships/hdphoto" Target="../media/hdphoto10.wdp"/><Relationship Id="rId10" Type="http://schemas.openxmlformats.org/officeDocument/2006/relationships/image" Target="../media/image25.gif"/><Relationship Id="rId19" Type="http://schemas.microsoft.com/office/2007/relationships/hdphoto" Target="../media/hdphoto8.wdp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microsoft.com/office/2007/relationships/hdphoto" Target="../media/hdphoto7.wdp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24E48-F2FA-4D68-847E-2580CDAB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29" y="0"/>
            <a:ext cx="8226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68B49-00C5-405C-AC7E-970FB7BB6F11}"/>
              </a:ext>
            </a:extLst>
          </p:cNvPr>
          <p:cNvSpPr txBox="1"/>
          <p:nvPr/>
        </p:nvSpPr>
        <p:spPr>
          <a:xfrm rot="16200000">
            <a:off x="6780800" y="3196108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6312A-9A51-4771-BAD5-AA58C9275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"/>
          <a:stretch/>
        </p:blipFill>
        <p:spPr>
          <a:xfrm>
            <a:off x="6121308" y="1095974"/>
            <a:ext cx="5748475" cy="3932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42A917-B3DA-4974-8AC8-AA04198CE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5" y="1100653"/>
            <a:ext cx="5744656" cy="3981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9E826-8E35-4C7D-83DA-78C6B750BB1B}"/>
              </a:ext>
            </a:extLst>
          </p:cNvPr>
          <p:cNvSpPr txBox="1"/>
          <p:nvPr/>
        </p:nvSpPr>
        <p:spPr>
          <a:xfrm rot="16200000">
            <a:off x="-3176" y="2863006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380E8-9873-4921-A995-A1165511FDB0}"/>
              </a:ext>
            </a:extLst>
          </p:cNvPr>
          <p:cNvSpPr txBox="1"/>
          <p:nvPr/>
        </p:nvSpPr>
        <p:spPr>
          <a:xfrm>
            <a:off x="668655" y="1132115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B7CAC-C810-4469-92ED-A5FF0D5955C9}"/>
              </a:ext>
            </a:extLst>
          </p:cNvPr>
          <p:cNvSpPr txBox="1"/>
          <p:nvPr/>
        </p:nvSpPr>
        <p:spPr>
          <a:xfrm>
            <a:off x="6361611" y="113837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3D3C11-9F02-44B1-94F5-DE26EC69BECD}"/>
              </a:ext>
            </a:extLst>
          </p:cNvPr>
          <p:cNvSpPr txBox="1"/>
          <p:nvPr/>
        </p:nvSpPr>
        <p:spPr>
          <a:xfrm>
            <a:off x="3084013" y="5027086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7524F-85E4-437C-B764-2C85A9D93B75}"/>
              </a:ext>
            </a:extLst>
          </p:cNvPr>
          <p:cNvSpPr txBox="1"/>
          <p:nvPr/>
        </p:nvSpPr>
        <p:spPr>
          <a:xfrm>
            <a:off x="8809898" y="5031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1</a:t>
            </a:r>
          </a:p>
        </p:txBody>
      </p:sp>
    </p:spTree>
    <p:extLst>
      <p:ext uri="{BB962C8B-B14F-4D97-AF65-F5344CB8AC3E}">
        <p14:creationId xmlns:p14="http://schemas.microsoft.com/office/powerpoint/2010/main" val="147794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F35C0-691A-43DF-A3F5-26B213C5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10229" cy="6858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AFC1CDC-740F-401C-AF09-5D2C71B76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113659"/>
              </p:ext>
            </p:extLst>
          </p:nvPr>
        </p:nvGraphicFramePr>
        <p:xfrm>
          <a:off x="8115299" y="342900"/>
          <a:ext cx="1594757" cy="2280285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1594757">
                  <a:extLst>
                    <a:ext uri="{9D8B030D-6E8A-4147-A177-3AD203B41FA5}">
                      <a16:colId xmlns:a16="http://schemas.microsoft.com/office/drawing/2014/main" val="6637356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Sipihlonurus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936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Biomphalaria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2806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Fossaria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9465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Campeloma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9674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Amnicola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1663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Pseudosuccinea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662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Bithynia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67991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Melanoides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44464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651811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4EE88AC-109D-417F-B935-E50DE3AE2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763736"/>
              </p:ext>
            </p:extLst>
          </p:nvPr>
        </p:nvGraphicFramePr>
        <p:xfrm>
          <a:off x="3858985" y="4893673"/>
          <a:ext cx="2919186" cy="152019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354656">
                  <a:extLst>
                    <a:ext uri="{9D8B030D-6E8A-4147-A177-3AD203B41FA5}">
                      <a16:colId xmlns:a16="http://schemas.microsoft.com/office/drawing/2014/main" val="1835894399"/>
                    </a:ext>
                  </a:extLst>
                </a:gridCol>
                <a:gridCol w="1564530">
                  <a:extLst>
                    <a:ext uri="{9D8B030D-6E8A-4147-A177-3AD203B41FA5}">
                      <a16:colId xmlns:a16="http://schemas.microsoft.com/office/drawing/2014/main" val="14781312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Corbicula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Heliosoma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6398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Stenelmis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Rhagovelia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4459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Dubiraphia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Argia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36262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Cyphon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 err="1">
                          <a:effectLst/>
                        </a:rPr>
                        <a:t>Cheumatopsyche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6998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Baetodes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Stactobiella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8266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 err="1">
                          <a:effectLst/>
                        </a:rPr>
                        <a:t>Stenonema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u="none" strike="noStrike" dirty="0" err="1">
                          <a:effectLst/>
                        </a:rPr>
                        <a:t>Palaemonetes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66896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906B8A3-B42E-431F-A546-0FC2FC997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00805"/>
              </p:ext>
            </p:extLst>
          </p:nvPr>
        </p:nvGraphicFramePr>
        <p:xfrm>
          <a:off x="507998" y="1968500"/>
          <a:ext cx="2554515" cy="2280285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221222">
                  <a:extLst>
                    <a:ext uri="{9D8B030D-6E8A-4147-A177-3AD203B41FA5}">
                      <a16:colId xmlns:a16="http://schemas.microsoft.com/office/drawing/2014/main" val="178415943"/>
                    </a:ext>
                  </a:extLst>
                </a:gridCol>
                <a:gridCol w="1333293">
                  <a:extLst>
                    <a:ext uri="{9D8B030D-6E8A-4147-A177-3AD203B41FA5}">
                      <a16:colId xmlns:a16="http://schemas.microsoft.com/office/drawing/2014/main" val="234654406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Scirtes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Belastoma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98578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Brachycerus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Strobilops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93507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Peltodytes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Ancyronyx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8761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Ferrisia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Trepobates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1313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Farrodes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Neoplea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7692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Baetis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Physella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361237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Leptohyphes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Fallceon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47063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Plauditus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Rheumatobates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25349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>
                          <a:effectLst/>
                        </a:rPr>
                        <a:t>Caenis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 err="1">
                          <a:effectLst/>
                        </a:rPr>
                        <a:t>Leptoceridae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3261375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invertebrate, animal, mollusk&#10;&#10;Description automatically generated">
            <a:extLst>
              <a:ext uri="{FF2B5EF4-FFF2-40B4-BE49-F238E27FC236}">
                <a16:creationId xmlns:a16="http://schemas.microsoft.com/office/drawing/2014/main" id="{2222135F-BBB3-493B-A100-34B5DA88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89" y="167278"/>
            <a:ext cx="1070787" cy="803090"/>
          </a:xfrm>
          <a:prstGeom prst="rect">
            <a:avLst/>
          </a:prstGeom>
        </p:spPr>
      </p:pic>
      <p:pic>
        <p:nvPicPr>
          <p:cNvPr id="15" name="Picture 14" descr="A picture containing animal, invertebrate, mollusk, sitting&#10;&#10;Description automatically generated">
            <a:extLst>
              <a:ext uri="{FF2B5EF4-FFF2-40B4-BE49-F238E27FC236}">
                <a16:creationId xmlns:a16="http://schemas.microsoft.com/office/drawing/2014/main" id="{14459F30-E20F-42CB-BB5B-4CCFB38589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t="1" b="7053"/>
          <a:stretch/>
        </p:blipFill>
        <p:spPr>
          <a:xfrm>
            <a:off x="7010424" y="929136"/>
            <a:ext cx="1024100" cy="1073902"/>
          </a:xfrm>
          <a:prstGeom prst="rect">
            <a:avLst/>
          </a:prstGeom>
        </p:spPr>
      </p:pic>
      <p:pic>
        <p:nvPicPr>
          <p:cNvPr id="16" name="Picture 15" descr="A picture containing sky, animal, banana&#10;&#10;Description automatically generated">
            <a:extLst>
              <a:ext uri="{FF2B5EF4-FFF2-40B4-BE49-F238E27FC236}">
                <a16:creationId xmlns:a16="http://schemas.microsoft.com/office/drawing/2014/main" id="{F80FE2D6-8A63-473D-BA6C-C3FED776B6D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968" y="1896944"/>
            <a:ext cx="1049456" cy="1049456"/>
          </a:xfrm>
          <a:prstGeom prst="rect">
            <a:avLst/>
          </a:prstGeom>
        </p:spPr>
      </p:pic>
      <p:pic>
        <p:nvPicPr>
          <p:cNvPr id="17" name="Picture 16" descr="A close up of a lobster&#10;&#10;Description automatically generated">
            <a:extLst>
              <a:ext uri="{FF2B5EF4-FFF2-40B4-BE49-F238E27FC236}">
                <a16:creationId xmlns:a16="http://schemas.microsoft.com/office/drawing/2014/main" id="{C29B827E-A9ED-443C-A14F-DD5B0F88E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92" y="5792840"/>
            <a:ext cx="1141083" cy="519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7BCC5-82C0-4AD6-92B3-9DD779288C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29445" y="5288442"/>
            <a:ext cx="878162" cy="6351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FC861B-1447-4E30-863B-A7F1D3E56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1243" y="4550174"/>
            <a:ext cx="1028699" cy="742718"/>
          </a:xfrm>
          <a:prstGeom prst="rect">
            <a:avLst/>
          </a:prstGeom>
        </p:spPr>
      </p:pic>
      <p:pic>
        <p:nvPicPr>
          <p:cNvPr id="20" name="Picture 2" descr="Argia tonto nymph - Argia tonto">
            <a:extLst>
              <a:ext uri="{FF2B5EF4-FFF2-40B4-BE49-F238E27FC236}">
                <a16:creationId xmlns:a16="http://schemas.microsoft.com/office/drawing/2014/main" id="{10AF5A92-7376-4CCB-A9EA-3D9117226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907" b="9101"/>
          <a:stretch/>
        </p:blipFill>
        <p:spPr bwMode="auto">
          <a:xfrm rot="3041255">
            <a:off x="2967473" y="5641555"/>
            <a:ext cx="779233" cy="6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Dubiraphia">
            <a:extLst>
              <a:ext uri="{FF2B5EF4-FFF2-40B4-BE49-F238E27FC236}">
                <a16:creationId xmlns:a16="http://schemas.microsoft.com/office/drawing/2014/main" id="{8D862BC9-C060-4594-82C1-54F15F7D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75699">
            <a:off x="2816501" y="5208924"/>
            <a:ext cx="1079568" cy="63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7AABBE-E20B-401D-B555-860BCCDD12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188" b="94922" l="9739" r="89549">
                        <a14:foregroundMark x1="15202" y1="76953" x2="20903" y2="86328"/>
                        <a14:foregroundMark x1="20903" y1="86328" x2="29929" y2="93164"/>
                        <a14:foregroundMark x1="29929" y1="93164" x2="48659" y2="95657"/>
                        <a14:foregroundMark x1="39430" y1="21484" x2="49662" y2="17628"/>
                        <a14:backgroundMark x1="51306" y1="17578" x2="62945" y2="22656"/>
                        <a14:backgroundMark x1="62945" y1="22656" x2="49169" y2="16797"/>
                        <a14:backgroundMark x1="60570" y1="24805" x2="66983" y2="27930"/>
                        <a14:backgroundMark x1="84086" y1="85547" x2="73634" y2="91992"/>
                        <a14:backgroundMark x1="73634" y1="91992" x2="50356" y2="97461"/>
                      </a14:backgroundRemoval>
                    </a14:imgEffect>
                  </a14:imgLayer>
                </a14:imgProps>
              </a:ext>
            </a:extLst>
          </a:blip>
          <a:srcRect t="12592"/>
          <a:stretch/>
        </p:blipFill>
        <p:spPr>
          <a:xfrm>
            <a:off x="3018972" y="4600747"/>
            <a:ext cx="682172" cy="725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94AFCD-E68D-4552-862B-43C25B5968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06014">
            <a:off x="632769" y="1041312"/>
            <a:ext cx="833254" cy="735140"/>
          </a:xfrm>
          <a:prstGeom prst="rect">
            <a:avLst/>
          </a:prstGeom>
        </p:spPr>
      </p:pic>
      <p:pic>
        <p:nvPicPr>
          <p:cNvPr id="24" name="Picture 23" descr="A insect on the ground&#10;&#10;Description automatically generated">
            <a:extLst>
              <a:ext uri="{FF2B5EF4-FFF2-40B4-BE49-F238E27FC236}">
                <a16:creationId xmlns:a16="http://schemas.microsoft.com/office/drawing/2014/main" id="{9CF3CE8B-05AB-47E4-BE68-C52A6BFD49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9837">
            <a:off x="472001" y="4118039"/>
            <a:ext cx="1135624" cy="734816"/>
          </a:xfrm>
          <a:prstGeom prst="rect">
            <a:avLst/>
          </a:prstGeom>
        </p:spPr>
      </p:pic>
      <p:pic>
        <p:nvPicPr>
          <p:cNvPr id="25" name="Picture 24" descr="A picture containing animal, insect&#10;&#10;Description automatically generated">
            <a:extLst>
              <a:ext uri="{FF2B5EF4-FFF2-40B4-BE49-F238E27FC236}">
                <a16:creationId xmlns:a16="http://schemas.microsoft.com/office/drawing/2014/main" id="{79A53C5A-62E9-4DFB-8037-7450CF08F81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FFEF9"/>
              </a:clrFrom>
              <a:clrTo>
                <a:srgbClr val="FFFE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2"/>
          <a:stretch/>
        </p:blipFill>
        <p:spPr>
          <a:xfrm rot="5400000">
            <a:off x="1694289" y="981116"/>
            <a:ext cx="785292" cy="112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DE2ACA-60D8-49FF-8E73-6C7547D8DE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469571" y="4212772"/>
            <a:ext cx="1466164" cy="72208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73328A-739B-40BF-8F31-D294CE2EFA54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947738"/>
            <a:ext cx="2647950" cy="2341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E4F1C6B-ECA2-4D3B-86AB-ABF6957FC7FF}"/>
              </a:ext>
            </a:extLst>
          </p:cNvPr>
          <p:cNvSpPr/>
          <p:nvPr/>
        </p:nvSpPr>
        <p:spPr>
          <a:xfrm>
            <a:off x="1990725" y="4967288"/>
            <a:ext cx="86677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854692-BFE4-47AA-B352-7CE0C0EC7455}"/>
              </a:ext>
            </a:extLst>
          </p:cNvPr>
          <p:cNvCxnSpPr>
            <a:cxnSpLocks/>
          </p:cNvCxnSpPr>
          <p:nvPr/>
        </p:nvCxnSpPr>
        <p:spPr>
          <a:xfrm flipH="1">
            <a:off x="2547938" y="3305175"/>
            <a:ext cx="2562226" cy="1795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0C4D72-D97B-4F2A-8D1B-6C7AE473C51F}"/>
              </a:ext>
            </a:extLst>
          </p:cNvPr>
          <p:cNvSpPr txBox="1"/>
          <p:nvPr/>
        </p:nvSpPr>
        <p:spPr>
          <a:xfrm>
            <a:off x="1329147" y="516513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Conductivity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CA2E77-9AC3-4CF1-B0FA-2ED8135B5EE7}"/>
              </a:ext>
            </a:extLst>
          </p:cNvPr>
          <p:cNvSpPr txBox="1"/>
          <p:nvPr/>
        </p:nvSpPr>
        <p:spPr>
          <a:xfrm>
            <a:off x="1783081" y="458153"/>
            <a:ext cx="143238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Low Flow 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4835A4-D3B9-4AA4-80C2-C296C16DF557}"/>
              </a:ext>
            </a:extLst>
          </p:cNvPr>
          <p:cNvSpPr/>
          <p:nvPr/>
        </p:nvSpPr>
        <p:spPr>
          <a:xfrm>
            <a:off x="8361045" y="3831908"/>
            <a:ext cx="86677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86820D-7BDC-451A-812B-4BE9C213F642}"/>
              </a:ext>
            </a:extLst>
          </p:cNvPr>
          <p:cNvSpPr txBox="1"/>
          <p:nvPr/>
        </p:nvSpPr>
        <p:spPr>
          <a:xfrm>
            <a:off x="8702041" y="3826193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Relative</a:t>
            </a:r>
          </a:p>
          <a:p>
            <a:r>
              <a:rPr lang="en-US" sz="2000" b="1" dirty="0"/>
              <a:t>Humidity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FEAD31-E431-4400-B662-527B094D7BA0}"/>
              </a:ext>
            </a:extLst>
          </p:cNvPr>
          <p:cNvSpPr txBox="1"/>
          <p:nvPr/>
        </p:nvSpPr>
        <p:spPr>
          <a:xfrm>
            <a:off x="4511312" y="2042704"/>
            <a:ext cx="801823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BFFFB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Mesic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D6DC04-0357-46A4-9838-F3F41EEEEC7B}"/>
              </a:ext>
            </a:extLst>
          </p:cNvPr>
          <p:cNvSpPr txBox="1"/>
          <p:nvPr/>
        </p:nvSpPr>
        <p:spPr>
          <a:xfrm>
            <a:off x="4486729" y="3806190"/>
            <a:ext cx="134524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BFBF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Sub-Humid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628C1-7AB0-4FF5-8094-7DF6567117F6}"/>
              </a:ext>
            </a:extLst>
          </p:cNvPr>
          <p:cNvCxnSpPr>
            <a:cxnSpLocks/>
          </p:cNvCxnSpPr>
          <p:nvPr/>
        </p:nvCxnSpPr>
        <p:spPr>
          <a:xfrm flipV="1">
            <a:off x="5154613" y="3162300"/>
            <a:ext cx="3265487" cy="161544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66B6E8-29C3-4553-AB2F-0D7DAD9B42E7}"/>
              </a:ext>
            </a:extLst>
          </p:cNvPr>
          <p:cNvCxnSpPr>
            <a:cxnSpLocks/>
          </p:cNvCxnSpPr>
          <p:nvPr/>
        </p:nvCxnSpPr>
        <p:spPr>
          <a:xfrm>
            <a:off x="5120640" y="3307080"/>
            <a:ext cx="3566160" cy="754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A8A56C-E7AE-47B6-A797-26D842586E35}"/>
              </a:ext>
            </a:extLst>
          </p:cNvPr>
          <p:cNvSpPr txBox="1"/>
          <p:nvPr/>
        </p:nvSpPr>
        <p:spPr>
          <a:xfrm>
            <a:off x="6203406" y="3824061"/>
            <a:ext cx="1207382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Semi-Arid</a:t>
            </a:r>
          </a:p>
        </p:txBody>
      </p:sp>
    </p:spTree>
    <p:extLst>
      <p:ext uri="{BB962C8B-B14F-4D97-AF65-F5344CB8AC3E}">
        <p14:creationId xmlns:p14="http://schemas.microsoft.com/office/powerpoint/2010/main" val="3764810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841AD1-7E10-4BE4-AA9D-9B120C81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88444" cy="68580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5F59D8-3868-411C-8BBD-8D351CC55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098951"/>
              </p:ext>
            </p:extLst>
          </p:nvPr>
        </p:nvGraphicFramePr>
        <p:xfrm>
          <a:off x="1502771" y="4057468"/>
          <a:ext cx="1006385" cy="1452154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1006385">
                  <a:extLst>
                    <a:ext uri="{9D8B030D-6E8A-4147-A177-3AD203B41FA5}">
                      <a16:colId xmlns:a16="http://schemas.microsoft.com/office/drawing/2014/main" val="663735601"/>
                    </a:ext>
                  </a:extLst>
                </a:gridCol>
              </a:tblGrid>
              <a:tr h="499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</a:t>
                      </a:r>
                      <a:r>
                        <a:rPr lang="en-US" sz="1600" b="0" i="1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vigilax</a:t>
                      </a:r>
                      <a:endParaRPr lang="en-US" sz="1600" b="0" i="1" u="none" strike="noStrike" normalizeH="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1936262"/>
                  </a:ext>
                </a:extLst>
              </a:tr>
              <a:tr h="499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</a:t>
                      </a:r>
                      <a:r>
                        <a:rPr lang="en-US" sz="1600" b="0" i="1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latipinna</a:t>
                      </a:r>
                      <a:endParaRPr lang="en-US" sz="1600" b="0" i="1" u="none" strike="noStrike" normalizeH="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1299279"/>
                  </a:ext>
                </a:extLst>
              </a:tr>
              <a:tr h="452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G. </a:t>
                      </a:r>
                      <a:r>
                        <a:rPr lang="en-US" sz="1600" b="0" i="1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affinis</a:t>
                      </a:r>
                      <a:endParaRPr lang="en-US" sz="1600" b="0" i="1" u="none" strike="noStrike" normalizeH="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651811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117F18-84A5-4A1E-BBA3-A4AD6A035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570524"/>
              </p:ext>
            </p:extLst>
          </p:nvPr>
        </p:nvGraphicFramePr>
        <p:xfrm>
          <a:off x="5191125" y="151152"/>
          <a:ext cx="1133475" cy="101346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133475">
                  <a:extLst>
                    <a:ext uri="{9D8B030D-6E8A-4147-A177-3AD203B41FA5}">
                      <a16:colId xmlns:a16="http://schemas.microsoft.com/office/drawing/2014/main" val="1835894399"/>
                    </a:ext>
                  </a:extLst>
                </a:gridCol>
              </a:tblGrid>
              <a:tr h="23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 maculatus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3626257"/>
                  </a:ext>
                </a:extLst>
              </a:tr>
              <a:tr h="23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venusta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3717047"/>
                  </a:ext>
                </a:extLst>
              </a:tr>
              <a:tr h="23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 gulosus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2008058"/>
                  </a:ext>
                </a:extLst>
              </a:tr>
              <a:tr h="23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 melas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411318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77358C-0B3B-46AD-8AB5-9DD85EECD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947132"/>
              </p:ext>
            </p:extLst>
          </p:nvPr>
        </p:nvGraphicFramePr>
        <p:xfrm>
          <a:off x="8140700" y="4394200"/>
          <a:ext cx="1498600" cy="1849846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178415943"/>
                    </a:ext>
                  </a:extLst>
                </a:gridCol>
              </a:tblGrid>
              <a:tr h="473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gracile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857817"/>
                  </a:ext>
                </a:extLst>
              </a:tr>
              <a:tr h="451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H.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Cyanoguttatus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9350775"/>
                  </a:ext>
                </a:extLst>
              </a:tr>
              <a:tr h="473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auritis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8761188"/>
                  </a:ext>
                </a:extLst>
              </a:tr>
              <a:tr h="451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 </a:t>
                      </a:r>
                      <a:r>
                        <a:rPr lang="en-US" sz="16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rostrata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13131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EC2C92-053B-4F30-9A24-7EDC51AB6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96056"/>
              </p:ext>
            </p:extLst>
          </p:nvPr>
        </p:nvGraphicFramePr>
        <p:xfrm>
          <a:off x="4178300" y="4656184"/>
          <a:ext cx="1257300" cy="1746832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777270036"/>
                    </a:ext>
                  </a:extLst>
                </a:gridCol>
              </a:tblGrid>
              <a:tr h="434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</a:rPr>
                        <a:t>L. </a:t>
                      </a:r>
                      <a:r>
                        <a:rPr lang="en-US" sz="1600" i="1" u="none" strike="noStrike" dirty="0" err="1">
                          <a:effectLst/>
                        </a:rPr>
                        <a:t>macrochirus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5716127"/>
                  </a:ext>
                </a:extLst>
              </a:tr>
              <a:tr h="292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</a:rPr>
                        <a:t>L. </a:t>
                      </a:r>
                      <a:r>
                        <a:rPr lang="en-US" sz="1600" i="1" u="none" strike="noStrike" dirty="0" err="1">
                          <a:effectLst/>
                        </a:rPr>
                        <a:t>cyanellus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4149470"/>
                  </a:ext>
                </a:extLst>
              </a:tr>
              <a:tr h="292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</a:rPr>
                        <a:t>L. </a:t>
                      </a:r>
                      <a:r>
                        <a:rPr lang="en-US" sz="1600" i="1" u="none" strike="noStrike" dirty="0" err="1">
                          <a:effectLst/>
                        </a:rPr>
                        <a:t>megalotis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3828718"/>
                  </a:ext>
                </a:extLst>
              </a:tr>
              <a:tr h="434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</a:rPr>
                        <a:t>L. </a:t>
                      </a:r>
                      <a:r>
                        <a:rPr lang="en-US" sz="1600" i="1" u="none" strike="noStrike" dirty="0" err="1">
                          <a:effectLst/>
                        </a:rPr>
                        <a:t>marginatus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3552599"/>
                  </a:ext>
                </a:extLst>
              </a:tr>
              <a:tr h="292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</a:rPr>
                        <a:t>F. </a:t>
                      </a:r>
                      <a:r>
                        <a:rPr lang="en-US" sz="1600" i="1" u="none" strike="noStrike" dirty="0" err="1">
                          <a:effectLst/>
                        </a:rPr>
                        <a:t>notatus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3060229"/>
                  </a:ext>
                </a:extLst>
              </a:tr>
            </a:tbl>
          </a:graphicData>
        </a:graphic>
      </p:graphicFrame>
      <p:pic>
        <p:nvPicPr>
          <p:cNvPr id="8" name="Picture 7" descr="A close up of a fish&#10;&#10;Description automatically generated">
            <a:extLst>
              <a:ext uri="{FF2B5EF4-FFF2-40B4-BE49-F238E27FC236}">
                <a16:creationId xmlns:a16="http://schemas.microsoft.com/office/drawing/2014/main" id="{2C1B6D27-E913-4876-9A53-0E0D70CEE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0600" y="127219"/>
            <a:ext cx="834369" cy="527738"/>
          </a:xfrm>
          <a:prstGeom prst="rect">
            <a:avLst/>
          </a:prstGeom>
        </p:spPr>
      </p:pic>
      <p:pic>
        <p:nvPicPr>
          <p:cNvPr id="9" name="Picture 8" descr="A close up of a fish&#10;&#10;Description automatically generated">
            <a:extLst>
              <a:ext uri="{FF2B5EF4-FFF2-40B4-BE49-F238E27FC236}">
                <a16:creationId xmlns:a16="http://schemas.microsoft.com/office/drawing/2014/main" id="{B1293A10-016D-43F5-B6B4-45D9790B2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0197" y="702855"/>
            <a:ext cx="954770" cy="393843"/>
          </a:xfrm>
          <a:prstGeom prst="rect">
            <a:avLst/>
          </a:prstGeom>
        </p:spPr>
      </p:pic>
      <p:pic>
        <p:nvPicPr>
          <p:cNvPr id="10" name="Picture 9" descr="A close up of a fish&#10;&#10;Description automatically generated">
            <a:extLst>
              <a:ext uri="{FF2B5EF4-FFF2-40B4-BE49-F238E27FC236}">
                <a16:creationId xmlns:a16="http://schemas.microsoft.com/office/drawing/2014/main" id="{08EC2DDD-04D1-46BB-9168-805939A05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9149" y="131188"/>
            <a:ext cx="972870" cy="523587"/>
          </a:xfrm>
          <a:prstGeom prst="rect">
            <a:avLst/>
          </a:prstGeom>
        </p:spPr>
      </p:pic>
      <p:pic>
        <p:nvPicPr>
          <p:cNvPr id="11" name="Picture 10" descr="A close up of a fish&#10;&#10;Description automatically generated">
            <a:extLst>
              <a:ext uri="{FF2B5EF4-FFF2-40B4-BE49-F238E27FC236}">
                <a16:creationId xmlns:a16="http://schemas.microsoft.com/office/drawing/2014/main" id="{00B9291A-E951-4E9E-8895-311CB5A17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43" y="4255226"/>
            <a:ext cx="1119965" cy="492037"/>
          </a:xfrm>
          <a:prstGeom prst="rect">
            <a:avLst/>
          </a:prstGeom>
        </p:spPr>
      </p:pic>
      <p:pic>
        <p:nvPicPr>
          <p:cNvPr id="12" name="Picture 11" descr="A close up of a fish&#10;&#10;Description automatically generated">
            <a:extLst>
              <a:ext uri="{FF2B5EF4-FFF2-40B4-BE49-F238E27FC236}">
                <a16:creationId xmlns:a16="http://schemas.microsoft.com/office/drawing/2014/main" id="{BA505133-A5D2-413F-9142-98490B65A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7850" y="4769938"/>
            <a:ext cx="835328" cy="490059"/>
          </a:xfrm>
          <a:prstGeom prst="rect">
            <a:avLst/>
          </a:prstGeom>
        </p:spPr>
      </p:pic>
      <p:pic>
        <p:nvPicPr>
          <p:cNvPr id="13" name="Picture 12" descr="A close up of a fish&#10;&#10;Description automatically generated">
            <a:extLst>
              <a:ext uri="{FF2B5EF4-FFF2-40B4-BE49-F238E27FC236}">
                <a16:creationId xmlns:a16="http://schemas.microsoft.com/office/drawing/2014/main" id="{4DED523B-B87F-494F-A267-2A3034BA1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0319" y="651332"/>
            <a:ext cx="1187449" cy="529785"/>
          </a:xfrm>
          <a:prstGeom prst="rect">
            <a:avLst/>
          </a:prstGeom>
        </p:spPr>
      </p:pic>
      <p:pic>
        <p:nvPicPr>
          <p:cNvPr id="14" name="Picture 13" descr="A close up of a fish&#10;&#10;Description automatically generated">
            <a:extLst>
              <a:ext uri="{FF2B5EF4-FFF2-40B4-BE49-F238E27FC236}">
                <a16:creationId xmlns:a16="http://schemas.microsoft.com/office/drawing/2014/main" id="{D464B471-B793-47C1-93E7-B4F915E705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9209" y="5315765"/>
            <a:ext cx="883967" cy="5609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2D835-3AE2-41BE-8F47-374BF404F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4375" r="94750">
                        <a14:foregroundMark x1="15625" y1="38235" x2="17250" y2="65882"/>
                        <a14:foregroundMark x1="7375" y1="50588" x2="7375" y2="50588"/>
                        <a14:foregroundMark x1="4375" y1="49412" x2="4375" y2="49412"/>
                        <a14:foregroundMark x1="89250" y1="47059" x2="89250" y2="47059"/>
                        <a14:foregroundMark x1="91500" y1="46471" x2="91500" y2="46471"/>
                        <a14:foregroundMark x1="94750" y1="48235" x2="94750" y2="482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0510" y="5844541"/>
            <a:ext cx="1396329" cy="4437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CFED28-C702-4522-A85E-7373D572BE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25" b="89725" l="9038" r="91784">
                        <a14:foregroundMark x1="9038" y1="55963" x2="9038" y2="55963"/>
                        <a14:foregroundMark x1="91784" y1="60550" x2="91784" y2="60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1021" y="4355787"/>
            <a:ext cx="1076855" cy="688833"/>
          </a:xfrm>
          <a:prstGeom prst="rect">
            <a:avLst/>
          </a:prstGeom>
        </p:spPr>
      </p:pic>
      <p:pic>
        <p:nvPicPr>
          <p:cNvPr id="17" name="Picture 16" descr="A close up of a fish&#10;&#10;Description automatically generated">
            <a:extLst>
              <a:ext uri="{FF2B5EF4-FFF2-40B4-BE49-F238E27FC236}">
                <a16:creationId xmlns:a16="http://schemas.microsoft.com/office/drawing/2014/main" id="{38A28240-88C0-4E0A-ACAF-887B6EB7B3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8" y="6021436"/>
            <a:ext cx="1206500" cy="364966"/>
          </a:xfrm>
          <a:prstGeom prst="rect">
            <a:avLst/>
          </a:prstGeom>
        </p:spPr>
      </p:pic>
      <p:pic>
        <p:nvPicPr>
          <p:cNvPr id="18" name="Picture 17" descr="A close up of a fish&#10;&#10;Description automatically generated">
            <a:extLst>
              <a:ext uri="{FF2B5EF4-FFF2-40B4-BE49-F238E27FC236}">
                <a16:creationId xmlns:a16="http://schemas.microsoft.com/office/drawing/2014/main" id="{E88334C9-364D-4E3D-83B6-5F9029A1CF1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0000AA"/>
              </a:clrFrom>
              <a:clrTo>
                <a:srgbClr val="0000A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3" t="19355" r="9516" b="30322"/>
          <a:stretch/>
        </p:blipFill>
        <p:spPr>
          <a:xfrm>
            <a:off x="488046" y="4547475"/>
            <a:ext cx="864684" cy="401461"/>
          </a:xfrm>
          <a:prstGeom prst="rect">
            <a:avLst/>
          </a:prstGeom>
        </p:spPr>
      </p:pic>
      <p:pic>
        <p:nvPicPr>
          <p:cNvPr id="19" name="Picture 18" descr="A close up of a fish&#10;&#10;Description automatically generated">
            <a:extLst>
              <a:ext uri="{FF2B5EF4-FFF2-40B4-BE49-F238E27FC236}">
                <a16:creationId xmlns:a16="http://schemas.microsoft.com/office/drawing/2014/main" id="{80CF80E4-F81E-4240-839C-ED4064B7E18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0" t="15335" r="6711" b="34350"/>
          <a:stretch/>
        </p:blipFill>
        <p:spPr>
          <a:xfrm>
            <a:off x="504300" y="5109028"/>
            <a:ext cx="893618" cy="3921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877CFE-1D68-4913-A1BF-FA22FB82E8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119" b="89970" l="6750" r="93625">
                        <a14:foregroundMark x1="91625" y1="33739" x2="91625" y2="33739"/>
                        <a14:foregroundMark x1="10000" y1="54103" x2="10000" y2="54103"/>
                        <a14:foregroundMark x1="7000" y1="56535" x2="7000" y2="56535"/>
                        <a14:foregroundMark x1="6750" y1="54103" x2="6750" y2="54103"/>
                        <a14:foregroundMark x1="93000" y1="73252" x2="93000" y2="73252"/>
                        <a14:foregroundMark x1="93625" y1="32827" x2="93625" y2="32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760" y="4037874"/>
            <a:ext cx="895669" cy="3683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028394-3FBC-4802-A7E1-32EF5F5945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201" b="89831" l="3438" r="95000">
                        <a14:foregroundMark x1="7031" y1="52542" x2="7031" y2="52542"/>
                        <a14:foregroundMark x1="3438" y1="52542" x2="3438" y2="52542"/>
                        <a14:foregroundMark x1="94531" y1="32930" x2="94531" y2="32930"/>
                        <a14:foregroundMark x1="95000" y1="62470" x2="95000" y2="62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8467" y="5176701"/>
            <a:ext cx="1026238" cy="66224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EBA498-D154-454D-A1C9-B409BC29BED6}"/>
              </a:ext>
            </a:extLst>
          </p:cNvPr>
          <p:cNvCxnSpPr>
            <a:cxnSpLocks/>
          </p:cNvCxnSpPr>
          <p:nvPr/>
        </p:nvCxnSpPr>
        <p:spPr>
          <a:xfrm flipV="1">
            <a:off x="1773783" y="2536825"/>
            <a:ext cx="636042" cy="122668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437D7F-C48E-4F19-B2BF-EB629EDD535F}"/>
              </a:ext>
            </a:extLst>
          </p:cNvPr>
          <p:cNvSpPr txBox="1"/>
          <p:nvPr/>
        </p:nvSpPr>
        <p:spPr>
          <a:xfrm>
            <a:off x="1772920" y="2911475"/>
            <a:ext cx="1101584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Semi-Arid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5924B0-3E85-4F11-8AA6-B06C9515DEBE}"/>
              </a:ext>
            </a:extLst>
          </p:cNvPr>
          <p:cNvSpPr txBox="1"/>
          <p:nvPr/>
        </p:nvSpPr>
        <p:spPr>
          <a:xfrm>
            <a:off x="4734560" y="2258060"/>
            <a:ext cx="1229824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BFB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Sub-Humid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5F4FA-C244-46E5-925E-DB1F2E0E39C7}"/>
              </a:ext>
            </a:extLst>
          </p:cNvPr>
          <p:cNvSpPr txBox="1"/>
          <p:nvPr/>
        </p:nvSpPr>
        <p:spPr>
          <a:xfrm>
            <a:off x="6852920" y="3190240"/>
            <a:ext cx="73770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BFFFB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Mesic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4C0AD3-2BA4-4129-94EA-CFD9DA5D8266}"/>
              </a:ext>
            </a:extLst>
          </p:cNvPr>
          <p:cNvCxnSpPr>
            <a:cxnSpLocks/>
          </p:cNvCxnSpPr>
          <p:nvPr/>
        </p:nvCxnSpPr>
        <p:spPr>
          <a:xfrm>
            <a:off x="5057775" y="3271838"/>
            <a:ext cx="3491865" cy="743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82892E-877B-44CF-99D8-EAAACA4808B6}"/>
              </a:ext>
            </a:extLst>
          </p:cNvPr>
          <p:cNvCxnSpPr>
            <a:cxnSpLocks/>
          </p:cNvCxnSpPr>
          <p:nvPr/>
        </p:nvCxnSpPr>
        <p:spPr>
          <a:xfrm flipH="1" flipV="1">
            <a:off x="2413000" y="946150"/>
            <a:ext cx="2647156" cy="2328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5529CA1-D703-4177-9D2F-3660AFC59D33}"/>
              </a:ext>
            </a:extLst>
          </p:cNvPr>
          <p:cNvSpPr txBox="1"/>
          <p:nvPr/>
        </p:nvSpPr>
        <p:spPr>
          <a:xfrm>
            <a:off x="1670535" y="581116"/>
            <a:ext cx="13074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Low Flow 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CC4E9F-6938-481C-8181-1CA859EB5C81}"/>
              </a:ext>
            </a:extLst>
          </p:cNvPr>
          <p:cNvSpPr txBox="1"/>
          <p:nvPr/>
        </p:nvSpPr>
        <p:spPr>
          <a:xfrm>
            <a:off x="7258110" y="1064442"/>
            <a:ext cx="12486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Mean Flow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54ED20-197C-499B-B751-9AA627DDDA46}"/>
              </a:ext>
            </a:extLst>
          </p:cNvPr>
          <p:cNvCxnSpPr>
            <a:cxnSpLocks/>
          </p:cNvCxnSpPr>
          <p:nvPr/>
        </p:nvCxnSpPr>
        <p:spPr>
          <a:xfrm flipV="1">
            <a:off x="5053013" y="1432560"/>
            <a:ext cx="2765107" cy="18392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D9F668B-68C8-4B91-9261-4461D4A29AD0}"/>
              </a:ext>
            </a:extLst>
          </p:cNvPr>
          <p:cNvSpPr txBox="1"/>
          <p:nvPr/>
        </p:nvSpPr>
        <p:spPr>
          <a:xfrm>
            <a:off x="8560372" y="3585030"/>
            <a:ext cx="106631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Relative</a:t>
            </a:r>
          </a:p>
          <a:p>
            <a:pPr algn="ctr"/>
            <a:r>
              <a:rPr lang="en-US" b="1" dirty="0"/>
              <a:t>Humidity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4480CD-6B76-451F-8D73-5BFCEDD9D3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8993" b="91007" l="5124" r="94700">
                        <a14:foregroundMark x1="91166" y1="49640" x2="91166" y2="49640"/>
                        <a14:foregroundMark x1="95053" y1="66906" x2="95053" y2="66906"/>
                        <a14:foregroundMark x1="6714" y1="60791" x2="6714" y2="60791"/>
                        <a14:foregroundMark x1="5124" y1="34892" x2="5124" y2="34892"/>
                        <a14:foregroundMark x1="35159" y1="8993" x2="35159" y2="8993"/>
                        <a14:foregroundMark x1="57597" y1="91007" x2="57597" y2="91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4285" y="4866298"/>
            <a:ext cx="1311353" cy="6440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49BC68-E5E8-4D65-8500-850CF682AE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598" b="93870" l="9845" r="96114">
                        <a14:foregroundMark x1="43782" y1="8238" x2="43782" y2="8238"/>
                        <a14:foregroundMark x1="96114" y1="36398" x2="96114" y2="36398"/>
                        <a14:foregroundMark x1="43782" y1="93870" x2="43782" y2="93870"/>
                        <a14:foregroundMark x1="36010" y1="8812" x2="36010" y2="8812"/>
                        <a14:foregroundMark x1="36399" y1="7854" x2="36399" y2="7854"/>
                        <a14:foregroundMark x1="33679" y1="11877" x2="33679" y2="11877"/>
                        <a14:foregroundMark x1="39896" y1="6705" x2="39896" y2="6705"/>
                        <a14:foregroundMark x1="43782" y1="4598" x2="43782" y2="45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7501" y="5569035"/>
            <a:ext cx="1038225" cy="7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0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DB8F8-E9C1-4F81-B18D-E34354507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984136"/>
              </p:ext>
            </p:extLst>
          </p:nvPr>
        </p:nvGraphicFramePr>
        <p:xfrm>
          <a:off x="-1" y="0"/>
          <a:ext cx="6091308" cy="6858004"/>
        </p:xfrm>
        <a:graphic>
          <a:graphicData uri="http://schemas.openxmlformats.org/drawingml/2006/table">
            <a:tbl>
              <a:tblPr/>
              <a:tblGrid>
                <a:gridCol w="852428">
                  <a:extLst>
                    <a:ext uri="{9D8B030D-6E8A-4147-A177-3AD203B41FA5}">
                      <a16:colId xmlns:a16="http://schemas.microsoft.com/office/drawing/2014/main" val="2993549779"/>
                    </a:ext>
                  </a:extLst>
                </a:gridCol>
                <a:gridCol w="852428">
                  <a:extLst>
                    <a:ext uri="{9D8B030D-6E8A-4147-A177-3AD203B41FA5}">
                      <a16:colId xmlns:a16="http://schemas.microsoft.com/office/drawing/2014/main" val="4217514623"/>
                    </a:ext>
                  </a:extLst>
                </a:gridCol>
                <a:gridCol w="852428">
                  <a:extLst>
                    <a:ext uri="{9D8B030D-6E8A-4147-A177-3AD203B41FA5}">
                      <a16:colId xmlns:a16="http://schemas.microsoft.com/office/drawing/2014/main" val="790098513"/>
                    </a:ext>
                  </a:extLst>
                </a:gridCol>
                <a:gridCol w="852428">
                  <a:extLst>
                    <a:ext uri="{9D8B030D-6E8A-4147-A177-3AD203B41FA5}">
                      <a16:colId xmlns:a16="http://schemas.microsoft.com/office/drawing/2014/main" val="2195786767"/>
                    </a:ext>
                  </a:extLst>
                </a:gridCol>
                <a:gridCol w="976740">
                  <a:extLst>
                    <a:ext uri="{9D8B030D-6E8A-4147-A177-3AD203B41FA5}">
                      <a16:colId xmlns:a16="http://schemas.microsoft.com/office/drawing/2014/main" val="2122201299"/>
                    </a:ext>
                  </a:extLst>
                </a:gridCol>
                <a:gridCol w="736878">
                  <a:extLst>
                    <a:ext uri="{9D8B030D-6E8A-4147-A177-3AD203B41FA5}">
                      <a16:colId xmlns:a16="http://schemas.microsoft.com/office/drawing/2014/main" val="2306376467"/>
                    </a:ext>
                  </a:extLst>
                </a:gridCol>
                <a:gridCol w="967978">
                  <a:extLst>
                    <a:ext uri="{9D8B030D-6E8A-4147-A177-3AD203B41FA5}">
                      <a16:colId xmlns:a16="http://schemas.microsoft.com/office/drawing/2014/main" val="1129497370"/>
                    </a:ext>
                  </a:extLst>
                </a:gridCol>
              </a:tblGrid>
              <a:tr h="31585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Annual Precipitation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978588"/>
                  </a:ext>
                </a:extLst>
              </a:tr>
              <a:tr h="2855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Predictor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Slope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df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 statistic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p-value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&lt; .05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646718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NO3+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503305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PO4-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-4.36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419645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RH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3.58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484443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Av.Flow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798149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Flash.I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-2.50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121813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HFPP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430776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LFPP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-0.38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077354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Bas.Dev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4.86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701346"/>
                  </a:ext>
                </a:extLst>
              </a:tr>
              <a:tr h="221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Bas.forest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133777"/>
                  </a:ext>
                </a:extLst>
              </a:tr>
              <a:tr h="22017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Bas.Plant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323872"/>
                  </a:ext>
                </a:extLst>
              </a:tr>
              <a:tr h="282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Rip.forest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170533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S.runoff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122.45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4.0E-06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919468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Soil.Org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11.16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192097"/>
                  </a:ext>
                </a:extLst>
              </a:tr>
              <a:tr h="25213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Soil.Perm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7.92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848570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2.29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59272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ln(Cond)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-15.18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12.82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787635"/>
                  </a:ext>
                </a:extLst>
              </a:tr>
              <a:tr h="2447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Ln(NO3-)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3.82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82533"/>
                  </a:ext>
                </a:extLst>
              </a:tr>
              <a:tr h="25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NH4+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-150.58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2.41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62019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PET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52.49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8.9E-05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128131"/>
                  </a:ext>
                </a:extLst>
              </a:tr>
              <a:tr h="22017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-9.95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072586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T.water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-3.28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2.63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523471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2.94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634790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Bank.H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-14.13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472215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Canopy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-0.30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2.43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077163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d50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707642"/>
                  </a:ext>
                </a:extLst>
              </a:tr>
              <a:tr h="23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Rosgen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294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13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7B8F3BA-5330-4C40-94F4-7BA29630C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011471"/>
              </p:ext>
            </p:extLst>
          </p:nvPr>
        </p:nvGraphicFramePr>
        <p:xfrm>
          <a:off x="0" y="0"/>
          <a:ext cx="6077243" cy="6858011"/>
        </p:xfrm>
        <a:graphic>
          <a:graphicData uri="http://schemas.openxmlformats.org/drawingml/2006/table">
            <a:tbl>
              <a:tblPr/>
              <a:tblGrid>
                <a:gridCol w="877731">
                  <a:extLst>
                    <a:ext uri="{9D8B030D-6E8A-4147-A177-3AD203B41FA5}">
                      <a16:colId xmlns:a16="http://schemas.microsoft.com/office/drawing/2014/main" val="2442552074"/>
                    </a:ext>
                  </a:extLst>
                </a:gridCol>
                <a:gridCol w="802497">
                  <a:extLst>
                    <a:ext uri="{9D8B030D-6E8A-4147-A177-3AD203B41FA5}">
                      <a16:colId xmlns:a16="http://schemas.microsoft.com/office/drawing/2014/main" val="2985691447"/>
                    </a:ext>
                  </a:extLst>
                </a:gridCol>
                <a:gridCol w="802497">
                  <a:extLst>
                    <a:ext uri="{9D8B030D-6E8A-4147-A177-3AD203B41FA5}">
                      <a16:colId xmlns:a16="http://schemas.microsoft.com/office/drawing/2014/main" val="302318262"/>
                    </a:ext>
                  </a:extLst>
                </a:gridCol>
                <a:gridCol w="802497">
                  <a:extLst>
                    <a:ext uri="{9D8B030D-6E8A-4147-A177-3AD203B41FA5}">
                      <a16:colId xmlns:a16="http://schemas.microsoft.com/office/drawing/2014/main" val="1142042216"/>
                    </a:ext>
                  </a:extLst>
                </a:gridCol>
                <a:gridCol w="1187027">
                  <a:extLst>
                    <a:ext uri="{9D8B030D-6E8A-4147-A177-3AD203B41FA5}">
                      <a16:colId xmlns:a16="http://schemas.microsoft.com/office/drawing/2014/main" val="4043041856"/>
                    </a:ext>
                  </a:extLst>
                </a:gridCol>
                <a:gridCol w="802497">
                  <a:extLst>
                    <a:ext uri="{9D8B030D-6E8A-4147-A177-3AD203B41FA5}">
                      <a16:colId xmlns:a16="http://schemas.microsoft.com/office/drawing/2014/main" val="784023263"/>
                    </a:ext>
                  </a:extLst>
                </a:gridCol>
                <a:gridCol w="802497">
                  <a:extLst>
                    <a:ext uri="{9D8B030D-6E8A-4147-A177-3AD203B41FA5}">
                      <a16:colId xmlns:a16="http://schemas.microsoft.com/office/drawing/2014/main" val="1789774497"/>
                    </a:ext>
                  </a:extLst>
                </a:gridCol>
              </a:tblGrid>
              <a:tr h="244012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Rarified Richness - Fish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318413"/>
                  </a:ext>
                </a:extLst>
              </a:tr>
              <a:tr h="29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Predictor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Slope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df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 statistic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p-value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&lt; 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29913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2.93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852138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Precip.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3.77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290868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1.81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910632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Av.Flow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3.47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814675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Flash.I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360619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HFPP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-0.42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658050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LFPP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4.40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66252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Bas.Dev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043864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Bas.forest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3.96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014098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Bas.Plant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739898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Rip.forest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5.42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825636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S.runoff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5.67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699832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Soil.Org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629069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Soil.Perm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425898"/>
                  </a:ext>
                </a:extLst>
              </a:tr>
              <a:tr h="210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081153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ln(Cond)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-0.71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2.81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711710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ln(NO3-)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551747"/>
                  </a:ext>
                </a:extLst>
              </a:tr>
              <a:tr h="2501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</a:t>
                      </a:r>
                      <a:r>
                        <a:rPr lang="en-US" sz="12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r>
                        <a:rPr lang="en-US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+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-10.67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2.34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683760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498670"/>
                  </a:ext>
                </a:extLst>
              </a:tr>
              <a:tr h="2506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</a:t>
                      </a:r>
                      <a:r>
                        <a:rPr lang="en-US" sz="12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r>
                        <a:rPr lang="en-US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-0.34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892756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T.water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524510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088126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Bank.H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-4.21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3.98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323108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Canopy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3.55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569375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d50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170476"/>
                  </a:ext>
                </a:extLst>
              </a:tr>
              <a:tr h="244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Rosgen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993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90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F74FE0A-CCE5-4254-A6A2-859E33D46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8277"/>
              </p:ext>
            </p:extLst>
          </p:nvPr>
        </p:nvGraphicFramePr>
        <p:xfrm>
          <a:off x="0" y="0"/>
          <a:ext cx="6051118" cy="6858003"/>
        </p:xfrm>
        <a:graphic>
          <a:graphicData uri="http://schemas.openxmlformats.org/drawingml/2006/table">
            <a:tbl>
              <a:tblPr/>
              <a:tblGrid>
                <a:gridCol w="925260">
                  <a:extLst>
                    <a:ext uri="{9D8B030D-6E8A-4147-A177-3AD203B41FA5}">
                      <a16:colId xmlns:a16="http://schemas.microsoft.com/office/drawing/2014/main" val="1145361755"/>
                    </a:ext>
                  </a:extLst>
                </a:gridCol>
                <a:gridCol w="834038">
                  <a:extLst>
                    <a:ext uri="{9D8B030D-6E8A-4147-A177-3AD203B41FA5}">
                      <a16:colId xmlns:a16="http://schemas.microsoft.com/office/drawing/2014/main" val="1017568437"/>
                    </a:ext>
                  </a:extLst>
                </a:gridCol>
                <a:gridCol w="834038">
                  <a:extLst>
                    <a:ext uri="{9D8B030D-6E8A-4147-A177-3AD203B41FA5}">
                      <a16:colId xmlns:a16="http://schemas.microsoft.com/office/drawing/2014/main" val="3148543717"/>
                    </a:ext>
                  </a:extLst>
                </a:gridCol>
                <a:gridCol w="834038">
                  <a:extLst>
                    <a:ext uri="{9D8B030D-6E8A-4147-A177-3AD203B41FA5}">
                      <a16:colId xmlns:a16="http://schemas.microsoft.com/office/drawing/2014/main" val="1377821610"/>
                    </a:ext>
                  </a:extLst>
                </a:gridCol>
                <a:gridCol w="955668">
                  <a:extLst>
                    <a:ext uri="{9D8B030D-6E8A-4147-A177-3AD203B41FA5}">
                      <a16:colId xmlns:a16="http://schemas.microsoft.com/office/drawing/2014/main" val="877209227"/>
                    </a:ext>
                  </a:extLst>
                </a:gridCol>
                <a:gridCol w="834038">
                  <a:extLst>
                    <a:ext uri="{9D8B030D-6E8A-4147-A177-3AD203B41FA5}">
                      <a16:colId xmlns:a16="http://schemas.microsoft.com/office/drawing/2014/main" val="2707599476"/>
                    </a:ext>
                  </a:extLst>
                </a:gridCol>
                <a:gridCol w="834038">
                  <a:extLst>
                    <a:ext uri="{9D8B030D-6E8A-4147-A177-3AD203B41FA5}">
                      <a16:colId xmlns:a16="http://schemas.microsoft.com/office/drawing/2014/main" val="1537927623"/>
                    </a:ext>
                  </a:extLst>
                </a:gridCol>
              </a:tblGrid>
              <a:tr h="24353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Shannon Diversity - Fish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76505"/>
                  </a:ext>
                </a:extLst>
              </a:tr>
              <a:tr h="2899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Predictor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Slope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df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 statistic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p-value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&lt; 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884770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8.60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358881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Precip.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742539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2.49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575918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Av.Flow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1.56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817643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Flash.I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517001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HFPP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3859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LFPP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889146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Bas.Dev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166879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Bas.forest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2.98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543686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Bas.Plant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04156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Rip.forest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4.55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271114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S.runoff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20.22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2.0E-03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820111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Soil.Org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45208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Soil.Perm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920194"/>
                  </a:ext>
                </a:extLst>
              </a:tr>
              <a:tr h="2069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927634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ln(Cond)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-0.27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5.46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141657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Ln(NO3-)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5130"/>
                  </a:ext>
                </a:extLst>
              </a:tr>
              <a:tr h="27632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NH4+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-4.65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6.42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315831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075107"/>
                  </a:ext>
                </a:extLst>
              </a:tr>
              <a:tr h="240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PO4-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2.79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821314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T.water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1.99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225689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568151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Bank.H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-1.13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2.61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772197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Canopy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6.49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697134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d50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134878"/>
                  </a:ext>
                </a:extLst>
              </a:tr>
              <a:tr h="243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Rosgen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3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20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E56C77-A7BD-46C0-87B3-8B1F3A9DB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098743"/>
              </p:ext>
            </p:extLst>
          </p:nvPr>
        </p:nvGraphicFramePr>
        <p:xfrm>
          <a:off x="0" y="0"/>
          <a:ext cx="6105380" cy="6857991"/>
        </p:xfrm>
        <a:graphic>
          <a:graphicData uri="http://schemas.openxmlformats.org/drawingml/2006/table">
            <a:tbl>
              <a:tblPr/>
              <a:tblGrid>
                <a:gridCol w="933557">
                  <a:extLst>
                    <a:ext uri="{9D8B030D-6E8A-4147-A177-3AD203B41FA5}">
                      <a16:colId xmlns:a16="http://schemas.microsoft.com/office/drawing/2014/main" val="3934220428"/>
                    </a:ext>
                  </a:extLst>
                </a:gridCol>
                <a:gridCol w="841517">
                  <a:extLst>
                    <a:ext uri="{9D8B030D-6E8A-4147-A177-3AD203B41FA5}">
                      <a16:colId xmlns:a16="http://schemas.microsoft.com/office/drawing/2014/main" val="1053358235"/>
                    </a:ext>
                  </a:extLst>
                </a:gridCol>
                <a:gridCol w="841517">
                  <a:extLst>
                    <a:ext uri="{9D8B030D-6E8A-4147-A177-3AD203B41FA5}">
                      <a16:colId xmlns:a16="http://schemas.microsoft.com/office/drawing/2014/main" val="1857245671"/>
                    </a:ext>
                  </a:extLst>
                </a:gridCol>
                <a:gridCol w="841517">
                  <a:extLst>
                    <a:ext uri="{9D8B030D-6E8A-4147-A177-3AD203B41FA5}">
                      <a16:colId xmlns:a16="http://schemas.microsoft.com/office/drawing/2014/main" val="3183852780"/>
                    </a:ext>
                  </a:extLst>
                </a:gridCol>
                <a:gridCol w="964238">
                  <a:extLst>
                    <a:ext uri="{9D8B030D-6E8A-4147-A177-3AD203B41FA5}">
                      <a16:colId xmlns:a16="http://schemas.microsoft.com/office/drawing/2014/main" val="1288365534"/>
                    </a:ext>
                  </a:extLst>
                </a:gridCol>
                <a:gridCol w="841517">
                  <a:extLst>
                    <a:ext uri="{9D8B030D-6E8A-4147-A177-3AD203B41FA5}">
                      <a16:colId xmlns:a16="http://schemas.microsoft.com/office/drawing/2014/main" val="3913126832"/>
                    </a:ext>
                  </a:extLst>
                </a:gridCol>
                <a:gridCol w="841517">
                  <a:extLst>
                    <a:ext uri="{9D8B030D-6E8A-4147-A177-3AD203B41FA5}">
                      <a16:colId xmlns:a16="http://schemas.microsoft.com/office/drawing/2014/main" val="1117577360"/>
                    </a:ext>
                  </a:extLst>
                </a:gridCol>
              </a:tblGrid>
              <a:tr h="244027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Rarified Richness - Invertebrate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259469"/>
                  </a:ext>
                </a:extLst>
              </a:tr>
              <a:tr h="2905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Predictor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Slope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df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 statistic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p-value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&lt; 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043661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268377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Precip.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802424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847903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Av.Flow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613931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Flash.I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10.45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587798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HFPP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-38.95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1.99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077559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LFPP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-0.49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3.53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907701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Bas.Dev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451835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Bas.forest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1.51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41089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Bas.Plant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301076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Rip.forest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470107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S.runoff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241686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Soil.Org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-3.18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709076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Soil.Perm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-1.14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374441"/>
                  </a:ext>
                </a:extLst>
              </a:tr>
              <a:tr h="2335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-1.90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3566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ln(Cond)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1.93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19040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ln(NO3-)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-1.33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305363"/>
                  </a:ext>
                </a:extLst>
              </a:tr>
              <a:tr h="2234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NH4+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-2.87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656779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-5.09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068457"/>
                  </a:ext>
                </a:extLst>
              </a:tr>
              <a:tr h="253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PO4-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1.64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538649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T.water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96320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-0.22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7021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Bank.H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-12.21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546291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Canopy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796427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d50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173354"/>
                  </a:ext>
                </a:extLst>
              </a:tr>
              <a:tr h="244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Rosgen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-0.96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095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37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EFDE3D-16D8-4C37-9370-7C61E5FA2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165625"/>
              </p:ext>
            </p:extLst>
          </p:nvPr>
        </p:nvGraphicFramePr>
        <p:xfrm>
          <a:off x="0" y="-9"/>
          <a:ext cx="6072552" cy="6858009"/>
        </p:xfrm>
        <a:graphic>
          <a:graphicData uri="http://schemas.openxmlformats.org/drawingml/2006/table">
            <a:tbl>
              <a:tblPr/>
              <a:tblGrid>
                <a:gridCol w="928538">
                  <a:extLst>
                    <a:ext uri="{9D8B030D-6E8A-4147-A177-3AD203B41FA5}">
                      <a16:colId xmlns:a16="http://schemas.microsoft.com/office/drawing/2014/main" val="3210863383"/>
                    </a:ext>
                  </a:extLst>
                </a:gridCol>
                <a:gridCol w="836992">
                  <a:extLst>
                    <a:ext uri="{9D8B030D-6E8A-4147-A177-3AD203B41FA5}">
                      <a16:colId xmlns:a16="http://schemas.microsoft.com/office/drawing/2014/main" val="1093010649"/>
                    </a:ext>
                  </a:extLst>
                </a:gridCol>
                <a:gridCol w="836992">
                  <a:extLst>
                    <a:ext uri="{9D8B030D-6E8A-4147-A177-3AD203B41FA5}">
                      <a16:colId xmlns:a16="http://schemas.microsoft.com/office/drawing/2014/main" val="3680477228"/>
                    </a:ext>
                  </a:extLst>
                </a:gridCol>
                <a:gridCol w="836992">
                  <a:extLst>
                    <a:ext uri="{9D8B030D-6E8A-4147-A177-3AD203B41FA5}">
                      <a16:colId xmlns:a16="http://schemas.microsoft.com/office/drawing/2014/main" val="1137880431"/>
                    </a:ext>
                  </a:extLst>
                </a:gridCol>
                <a:gridCol w="959054">
                  <a:extLst>
                    <a:ext uri="{9D8B030D-6E8A-4147-A177-3AD203B41FA5}">
                      <a16:colId xmlns:a16="http://schemas.microsoft.com/office/drawing/2014/main" val="3257607966"/>
                    </a:ext>
                  </a:extLst>
                </a:gridCol>
                <a:gridCol w="836992">
                  <a:extLst>
                    <a:ext uri="{9D8B030D-6E8A-4147-A177-3AD203B41FA5}">
                      <a16:colId xmlns:a16="http://schemas.microsoft.com/office/drawing/2014/main" val="3976097063"/>
                    </a:ext>
                  </a:extLst>
                </a:gridCol>
                <a:gridCol w="836992">
                  <a:extLst>
                    <a:ext uri="{9D8B030D-6E8A-4147-A177-3AD203B41FA5}">
                      <a16:colId xmlns:a16="http://schemas.microsoft.com/office/drawing/2014/main" val="73550967"/>
                    </a:ext>
                  </a:extLst>
                </a:gridCol>
              </a:tblGrid>
              <a:tr h="243553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Shannon Index - Invertebrate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67223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Predictor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Slope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df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 statistic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p-value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&lt; 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658463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122542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Precip.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657773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97625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Av.Flow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598184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Flash.I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776840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HFPP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-2.08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640736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LFPP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5.59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568570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Bas.Dev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987474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Bas.forest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212297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Bas.Plant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52679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Rip.forest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678176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S.runoff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775731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Soil.Org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832667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Soil.Perm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961125"/>
                  </a:ext>
                </a:extLst>
              </a:tr>
              <a:tr h="219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4.55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955702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ln(Cond)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5.17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772026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ln(NO3-)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497447"/>
                  </a:ext>
                </a:extLst>
              </a:tr>
              <a:tr h="249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NH4+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301237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197124"/>
                  </a:ext>
                </a:extLst>
              </a:tr>
              <a:tr h="253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PO4-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07113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T.water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143437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092618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Bank.H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-0.83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0.32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455645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Canopy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971366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d50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103105"/>
                  </a:ext>
                </a:extLst>
              </a:tr>
              <a:tr h="24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Rosgen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-0.05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0.17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1.61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0.24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204" marR="7204" marT="72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959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72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E009DD-9AF4-4DB3-804D-90BF9D48D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84035"/>
              </p:ext>
            </p:extLst>
          </p:nvPr>
        </p:nvGraphicFramePr>
        <p:xfrm>
          <a:off x="0" y="-1"/>
          <a:ext cx="6105378" cy="6858003"/>
        </p:xfrm>
        <a:graphic>
          <a:graphicData uri="http://schemas.openxmlformats.org/drawingml/2006/table">
            <a:tbl>
              <a:tblPr/>
              <a:tblGrid>
                <a:gridCol w="1017563">
                  <a:extLst>
                    <a:ext uri="{9D8B030D-6E8A-4147-A177-3AD203B41FA5}">
                      <a16:colId xmlns:a16="http://schemas.microsoft.com/office/drawing/2014/main" val="162470228"/>
                    </a:ext>
                  </a:extLst>
                </a:gridCol>
                <a:gridCol w="1017563">
                  <a:extLst>
                    <a:ext uri="{9D8B030D-6E8A-4147-A177-3AD203B41FA5}">
                      <a16:colId xmlns:a16="http://schemas.microsoft.com/office/drawing/2014/main" val="4237859384"/>
                    </a:ext>
                  </a:extLst>
                </a:gridCol>
                <a:gridCol w="1017563">
                  <a:extLst>
                    <a:ext uri="{9D8B030D-6E8A-4147-A177-3AD203B41FA5}">
                      <a16:colId xmlns:a16="http://schemas.microsoft.com/office/drawing/2014/main" val="1776043234"/>
                    </a:ext>
                  </a:extLst>
                </a:gridCol>
                <a:gridCol w="1017563">
                  <a:extLst>
                    <a:ext uri="{9D8B030D-6E8A-4147-A177-3AD203B41FA5}">
                      <a16:colId xmlns:a16="http://schemas.microsoft.com/office/drawing/2014/main" val="1598685142"/>
                    </a:ext>
                  </a:extLst>
                </a:gridCol>
                <a:gridCol w="1017563">
                  <a:extLst>
                    <a:ext uri="{9D8B030D-6E8A-4147-A177-3AD203B41FA5}">
                      <a16:colId xmlns:a16="http://schemas.microsoft.com/office/drawing/2014/main" val="752627576"/>
                    </a:ext>
                  </a:extLst>
                </a:gridCol>
                <a:gridCol w="1017563">
                  <a:extLst>
                    <a:ext uri="{9D8B030D-6E8A-4147-A177-3AD203B41FA5}">
                      <a16:colId xmlns:a16="http://schemas.microsoft.com/office/drawing/2014/main" val="3024241645"/>
                    </a:ext>
                  </a:extLst>
                </a:gridCol>
              </a:tblGrid>
              <a:tr h="443867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Fitted Environmental Vectors NMDS - Fish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490610"/>
                  </a:ext>
                </a:extLst>
              </a:tr>
              <a:tr h="277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Predictor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NMDS1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NMDS2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p-value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&lt; .10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04376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PET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-0.68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-0.73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39286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Precip.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987569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RH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-0.21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876932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Av.Flow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*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343638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Flash.I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749248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HFPP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-0.85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301606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LFPP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-0.75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773092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Bas.Dev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662391"/>
                  </a:ext>
                </a:extLst>
              </a:tr>
              <a:tr h="2625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Bas.forest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-0.90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407785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Bas.Plant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460566"/>
                  </a:ext>
                </a:extLst>
              </a:tr>
              <a:tr h="228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Rip.forest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-0.84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140148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S.runoff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657512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Soil.Org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-0.95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198172"/>
                  </a:ext>
                </a:extLst>
              </a:tr>
              <a:tr h="249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Soil.Perm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88129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-0.32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12382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ln(Cond)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-0.71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-0.70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513086"/>
                  </a:ext>
                </a:extLst>
              </a:tr>
              <a:tr h="218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Ln(NO3-)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-0.33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787206"/>
                  </a:ext>
                </a:extLst>
              </a:tr>
              <a:tr h="270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NH4+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709734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-0.21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-0.98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4573"/>
                  </a:ext>
                </a:extLst>
              </a:tr>
              <a:tr h="2469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PO4-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-0.41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234866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T.water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-0.68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281978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956194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Bank.H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23861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Canopy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389871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d50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355508"/>
                  </a:ext>
                </a:extLst>
              </a:tr>
              <a:tr h="233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Rosgen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-0.85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21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46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6402A2-E1AA-4512-A316-8811BF1FD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644744"/>
              </p:ext>
            </p:extLst>
          </p:nvPr>
        </p:nvGraphicFramePr>
        <p:xfrm>
          <a:off x="0" y="-4"/>
          <a:ext cx="6086622" cy="6858004"/>
        </p:xfrm>
        <a:graphic>
          <a:graphicData uri="http://schemas.openxmlformats.org/drawingml/2006/table">
            <a:tbl>
              <a:tblPr/>
              <a:tblGrid>
                <a:gridCol w="1014437">
                  <a:extLst>
                    <a:ext uri="{9D8B030D-6E8A-4147-A177-3AD203B41FA5}">
                      <a16:colId xmlns:a16="http://schemas.microsoft.com/office/drawing/2014/main" val="1880945862"/>
                    </a:ext>
                  </a:extLst>
                </a:gridCol>
                <a:gridCol w="1014437">
                  <a:extLst>
                    <a:ext uri="{9D8B030D-6E8A-4147-A177-3AD203B41FA5}">
                      <a16:colId xmlns:a16="http://schemas.microsoft.com/office/drawing/2014/main" val="2095773849"/>
                    </a:ext>
                  </a:extLst>
                </a:gridCol>
                <a:gridCol w="1014437">
                  <a:extLst>
                    <a:ext uri="{9D8B030D-6E8A-4147-A177-3AD203B41FA5}">
                      <a16:colId xmlns:a16="http://schemas.microsoft.com/office/drawing/2014/main" val="2853151434"/>
                    </a:ext>
                  </a:extLst>
                </a:gridCol>
                <a:gridCol w="1014437">
                  <a:extLst>
                    <a:ext uri="{9D8B030D-6E8A-4147-A177-3AD203B41FA5}">
                      <a16:colId xmlns:a16="http://schemas.microsoft.com/office/drawing/2014/main" val="3134034689"/>
                    </a:ext>
                  </a:extLst>
                </a:gridCol>
                <a:gridCol w="1014437">
                  <a:extLst>
                    <a:ext uri="{9D8B030D-6E8A-4147-A177-3AD203B41FA5}">
                      <a16:colId xmlns:a16="http://schemas.microsoft.com/office/drawing/2014/main" val="768651994"/>
                    </a:ext>
                  </a:extLst>
                </a:gridCol>
                <a:gridCol w="1014437">
                  <a:extLst>
                    <a:ext uri="{9D8B030D-6E8A-4147-A177-3AD203B41FA5}">
                      <a16:colId xmlns:a16="http://schemas.microsoft.com/office/drawing/2014/main" val="4126819600"/>
                    </a:ext>
                  </a:extLst>
                </a:gridCol>
              </a:tblGrid>
              <a:tr h="450332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Fitted Environmental Vectors NMDS - Invertebrate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252571"/>
                  </a:ext>
                </a:extLst>
              </a:tr>
              <a:tr h="2814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Predictor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NMDS1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NMDS2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p-value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844046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PET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-0.68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-0.73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177928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Precip.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944413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RH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-0.21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026233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Av.Flow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571223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Flash.I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566069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HFPP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-0.85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981591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LFPP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-0.75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615717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Bas.Dev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939735"/>
                  </a:ext>
                </a:extLst>
              </a:tr>
              <a:tr h="234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Bas.forest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-0.90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536719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Bas.Plant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341531"/>
                  </a:ext>
                </a:extLst>
              </a:tr>
              <a:tr h="231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Rip.forest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-0.84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850140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S.runoff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901535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Soil.Org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-0.95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096646"/>
                  </a:ext>
                </a:extLst>
              </a:tr>
              <a:tr h="221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Soil.Perm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437853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-0.32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353785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ln(Cond)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-0.82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81902"/>
                  </a:ext>
                </a:extLst>
              </a:tr>
              <a:tr h="217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Ln(NO3-)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-0.33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01706"/>
                  </a:ext>
                </a:extLst>
              </a:tr>
              <a:tr h="227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NH4+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816665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-0.21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-0.98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399565"/>
                  </a:ext>
                </a:extLst>
              </a:tr>
              <a:tr h="266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PO4-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-0.41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0.91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423753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T.water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-0.68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344113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Turbidity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612866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Bank.H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293761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Canopy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-1.00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589383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d50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0.82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0.58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453221"/>
                  </a:ext>
                </a:extLst>
              </a:tr>
              <a:tr h="236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Rosgen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-0.53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-0.85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6252" marR="6252" marT="62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616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38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BFBC42-AFFE-4602-9A48-5C7E472AFC8F}"/>
              </a:ext>
            </a:extLst>
          </p:cNvPr>
          <p:cNvSpPr txBox="1"/>
          <p:nvPr/>
        </p:nvSpPr>
        <p:spPr>
          <a:xfrm>
            <a:off x="2494738" y="659639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694C03-8E28-4272-A11C-EC434CAA1C02}"/>
              </a:ext>
            </a:extLst>
          </p:cNvPr>
          <p:cNvSpPr txBox="1"/>
          <p:nvPr/>
        </p:nvSpPr>
        <p:spPr>
          <a:xfrm rot="16200000">
            <a:off x="-194765" y="4746234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750D1A-1BF9-4A86-8965-4697FC008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2"/>
          <a:stretch/>
        </p:blipFill>
        <p:spPr>
          <a:xfrm>
            <a:off x="295275" y="3315855"/>
            <a:ext cx="4820377" cy="3297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A48C8-A4EC-42CB-AA16-C4D9AE5B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23" y="0"/>
            <a:ext cx="4782107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9C8B79-7C24-4984-AA57-6F648EAE9DA8}"/>
              </a:ext>
            </a:extLst>
          </p:cNvPr>
          <p:cNvSpPr txBox="1"/>
          <p:nvPr/>
        </p:nvSpPr>
        <p:spPr>
          <a:xfrm rot="16200000">
            <a:off x="-194765" y="1469634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NMDS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DACBC-A1C3-490B-B6B1-BF59A1912AD9}"/>
              </a:ext>
            </a:extLst>
          </p:cNvPr>
          <p:cNvSpPr txBox="1"/>
          <p:nvPr/>
        </p:nvSpPr>
        <p:spPr>
          <a:xfrm>
            <a:off x="485775" y="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EA8C-22D5-4E3B-B6C3-2D80C8852ACF}"/>
              </a:ext>
            </a:extLst>
          </p:cNvPr>
          <p:cNvSpPr txBox="1"/>
          <p:nvPr/>
        </p:nvSpPr>
        <p:spPr>
          <a:xfrm>
            <a:off x="457200" y="332422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84638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2348</Words>
  <Application>Microsoft Office PowerPoint</Application>
  <PresentationFormat>Widescreen</PresentationFormat>
  <Paragraphs>1376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Kinard, Sean</dc:creator>
  <cp:lastModifiedBy>Kinard, Sean</cp:lastModifiedBy>
  <cp:revision>54</cp:revision>
  <dcterms:created xsi:type="dcterms:W3CDTF">2020-03-24T21:32:45Z</dcterms:created>
  <dcterms:modified xsi:type="dcterms:W3CDTF">2020-05-20T07:11:31Z</dcterms:modified>
</cp:coreProperties>
</file>